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110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472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453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173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766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3708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015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689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678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546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43022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058C7-445A-457A-868B-FE5A1C6256C6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2542-0485-4816-9857-0B81F25419F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450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928992" cy="6552728"/>
          </a:xfrm>
        </p:spPr>
        <p:txBody>
          <a:bodyPr/>
          <a:lstStyle/>
          <a:p>
            <a:pPr algn="just"/>
            <a:r>
              <a:rPr lang="ar-IQ" sz="40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Simplified Arabic"/>
              </a:rPr>
              <a:t>المادة (11) التسلل</a:t>
            </a:r>
            <a:r>
              <a:rPr lang="ar-IQ" sz="36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Simplified Arabic"/>
              </a:rPr>
              <a:t>  </a:t>
            </a:r>
            <a:r>
              <a:rPr lang="ar-IQ" sz="28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Simplified Arabic"/>
              </a:rPr>
              <a:t>( 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Simplified Arabic"/>
                <a:ea typeface="Times New Roman"/>
                <a:cs typeface="Simplified Arabic"/>
              </a:rPr>
              <a:t>Off side</a:t>
            </a:r>
            <a:r>
              <a:rPr lang="ar-IQ" sz="2800" b="1" dirty="0" smtClean="0">
                <a:solidFill>
                  <a:srgbClr val="C00000"/>
                </a:solidFill>
                <a:effectLst/>
                <a:latin typeface="Simplified Arabic"/>
                <a:ea typeface="Times New Roman"/>
                <a:cs typeface="Simplified Arabic"/>
              </a:rPr>
              <a:t> )</a:t>
            </a:r>
            <a:endParaRPr lang="en-US" sz="2800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Simplified Arabic"/>
              </a:rPr>
              <a:t>1-موقف التسلل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يعتبر اللاعب في موقف تسلل إذا :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تواجد أي جزء من رأسه أو جسده أو قدميه في النصف الخاص بالفريق المنافس ( باستثناء خط المنتصف )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تواجد أي جزء من رأسه أو جسده أو قدميه أقرب الى خط مرمى الفريق المنافس من الكرة وأخر ثاني منافس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لا يتم الأخذ في الاعتبار</a:t>
            </a:r>
            <a:r>
              <a:rPr lang="ar-IQ" dirty="0" smtClean="0">
                <a:solidFill>
                  <a:srgbClr val="1F497D"/>
                </a:solidFill>
                <a:effectLst/>
                <a:latin typeface="Times New Roman"/>
                <a:ea typeface="Times New Roman"/>
                <a:cs typeface="Simplified Arabic"/>
              </a:rPr>
              <a:t> أ</a:t>
            </a: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يدي وأذرع كافة اللاعبين بما فيهم حراس المرمى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لا يعتبر اللاعب في موقف تسلل في حال تواجده على خط واحد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9959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ar-IQ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Simplified Arabic"/>
              </a:rPr>
              <a:t>2- مخالفة التسلل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     اللاعب الذي يكون في موقف التسلل في اللحظة التي يتم فيها لعب الكرة أو لمسها من قبل أحد زملائه بالفريق يتم معاقبته فقط إذا :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  <a:cs typeface="Simplified Arabic"/>
              </a:rPr>
              <a:t>أولاً : شارك في اللعب النشط الفعال من خلال :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التداخل في اللعب بلعب أو لمس الكرة الممررة أو الملموسة من قبل زميله بالفريق ( ينبغي اعتماد نقطة التماس الأولى عند لعب أو لمست الكرة بالحكم على وضعية التسلل )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Simplified Arabic"/>
              </a:rPr>
              <a:t>- التداخل مع اللاعب المنافس على النحو التالي : </a:t>
            </a:r>
            <a:endParaRPr lang="en-US" dirty="0" smtClean="0">
              <a:solidFill>
                <a:srgbClr val="FF000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1- منع اللاعب المنافس من لعب الكرة أو القدرة على لعب الكرة من خلال إعاقة خط رؤية اللاعب المنافس بوضوح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2- منافسة اللاعب المنافس على الكرة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3- المحاولة الواضحة للعب الكرة القريبة منه مما يؤثر على اللاعب المنافس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4- القيام بتصرف واضح مما يؤثر بوضوح على قدرة اللاعب المنافس في لعب الكرة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70590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7501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ar-IQ" dirty="0" smtClean="0">
              <a:solidFill>
                <a:srgbClr val="00B05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  <a:cs typeface="Simplified Arabic"/>
              </a:rPr>
              <a:t>ثانياً - الحصول على فرصة لعب الكرة أو التدخل مع اللاعب المنافس</a:t>
            </a:r>
            <a:r>
              <a:rPr lang="ar-IQ" u="sng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  <a:cs typeface="Simplified Arabic"/>
              </a:rPr>
              <a:t>عند حدوث التالي :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1- ارتدت أو انحرفت الكرة من قائمي المرمى أو العارضة أو اللاعب المنافس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2- إنقاذ الكرة عن عمد من قبل اللاعب المنافس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Simplified Arabic"/>
              </a:rPr>
              <a:t>- اللاعب الذي في موقف تسلل ويستلم الكرة من اللاعب المنافس الذي يقوم بلعبها متعمداً لا يعتبر حاصلاً على فرصة .</a:t>
            </a:r>
            <a:endParaRPr lang="en-US" dirty="0" smtClean="0">
              <a:solidFill>
                <a:srgbClr val="FF000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Simplified Arabic"/>
              </a:rPr>
              <a:t>3- عدم وجود مخالفة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لا توجد مخالفة تسلل في حال استلام اللاعب للكرة مباشرة من ركلة المرمى أو رمية التماس أو ركلة ركنية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Simplified Arabic"/>
              </a:rPr>
              <a:t>4- المخالفات والعقوبات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Simplified Arabic"/>
              </a:rPr>
              <a:t>- في حال وقوع مخالفة تسلل يقوم الحكم باحتساب ركلة حرة غير مباشرة من مكان وقوع المخالفة , بما في ذلك في حال كانت بمنتصف ملعب هذا اللاعب  . </a:t>
            </a:r>
            <a:endParaRPr lang="en-US" dirty="0" smtClean="0">
              <a:solidFill>
                <a:srgbClr val="FF000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sz="36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Simplified Arabic"/>
              </a:rPr>
              <a:t> </a:t>
            </a:r>
            <a:endParaRPr lang="en-US" dirty="0" smtClean="0">
              <a:solidFill>
                <a:srgbClr val="FF000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7647978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344</Words>
  <Application>Microsoft Office PowerPoint</Application>
  <PresentationFormat>عرض على الشاشة (3:4)‏</PresentationFormat>
  <Paragraphs>26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DR.Wael 2010</dc:creator>
  <cp:lastModifiedBy>DR.Wael 2010</cp:lastModifiedBy>
  <cp:revision>3</cp:revision>
  <dcterms:created xsi:type="dcterms:W3CDTF">2019-09-14T09:23:20Z</dcterms:created>
  <dcterms:modified xsi:type="dcterms:W3CDTF">2019-09-14T09:44:33Z</dcterms:modified>
</cp:coreProperties>
</file>